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3" r:id="rId1"/>
  </p:sldMasterIdLst>
  <p:sldIdLst>
    <p:sldId id="256" r:id="rId2"/>
    <p:sldId id="257" r:id="rId3"/>
    <p:sldId id="258" r:id="rId4"/>
    <p:sldId id="261" r:id="rId5"/>
    <p:sldId id="263" r:id="rId6"/>
    <p:sldId id="262" r:id="rId7"/>
    <p:sldId id="264"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D77DD63-D5B5-441E-8FDA-F73759D1CB7D}">
          <p14:sldIdLst>
            <p14:sldId id="256"/>
            <p14:sldId id="257"/>
            <p14:sldId id="258"/>
            <p14:sldId id="261"/>
            <p14:sldId id="263"/>
            <p14:sldId id="262"/>
            <p14:sldId id="264"/>
            <p14:sldId id="265"/>
            <p14:sldId id="266"/>
            <p14:sldId id="267"/>
            <p14:sldId id="268"/>
            <p14:sldId id="269"/>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5" d="100"/>
          <a:sy n="55" d="100"/>
        </p:scale>
        <p:origin x="6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D200B3F0-A9BC-48CE-8EB6-ECE965069900}" type="datetimeFigureOut">
              <a:rPr lang="en-US" smtClean="0"/>
              <a:pPr/>
              <a:t>4/6/2014</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smtClean="0"/>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239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F9FFFF-3106-4DDB-AA62-0C80862170D6}" type="datetimeFigureOut">
              <a:rPr lang="en-US" smtClean="0"/>
              <a:t>4/6/2014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405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DA38B7-AE95-4DC8-9A51-7A71F545B098}" type="datetimeFigureOut">
              <a:rPr lang="en-US" smtClean="0"/>
              <a:t>4/6/2014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706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F1EC2B-8188-4AC2-9F0D-8D09C51D505A}" type="datetimeFigureOut">
              <a:rPr lang="en-US" smtClean="0"/>
              <a:t>4/6/2014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7752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12B75E-944F-430B-BE5F-C69FA8823C04}" type="datetimeFigureOut">
              <a:rPr lang="en-US" smtClean="0"/>
              <a:t>4/6/2014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6775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9AE0DC7-7F53-471C-A711-B3DA6F2535F3}" type="datetimeFigureOut">
              <a:rPr lang="en-US" smtClean="0"/>
              <a:t>4/6/2014</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759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1F4C9D-4618-451D-80C1-6A376BB42AB4}" type="datetimeFigureOut">
              <a:rPr lang="en-US" smtClean="0"/>
              <a:t>4/6/2014</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7116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54D2318-CE40-42F6-962A-4C6D6CF697DB}" type="datetimeFigureOut">
              <a:rPr lang="en-US" smtClean="0"/>
              <a:t>4/6/2014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6712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0C476AC1-EB7F-4BEF-90D9-5764B50DAF8A}" type="datetimeFigureOut">
              <a:rPr lang="en-US" smtClean="0"/>
              <a:t>4/6/2014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743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20712A-F861-4AB0-A754-4F5A2033CD4B}" type="datetimeFigureOut">
              <a:rPr lang="en-US" smtClean="0"/>
              <a:t>4/6/2014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6168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4507B7-F2DC-4B2C-B14D-58A9766807A2}" type="datetimeFigureOut">
              <a:rPr lang="en-US" smtClean="0"/>
              <a:t>4/6/2014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660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4A483D-5CB4-4842-8F2F-05D5276ACF63}" type="datetimeFigureOut">
              <a:rPr lang="en-US" smtClean="0"/>
              <a:t>4/6/2014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8813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1CE32E-9DC0-47C8-A657-48F5C3E4A10B}" type="datetimeFigureOut">
              <a:rPr lang="en-US" smtClean="0"/>
              <a:t>4/6/2014</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959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DF5C0D-8C3A-4771-A43D-83937FC700D4}" type="datetimeFigureOut">
              <a:rPr lang="en-US" smtClean="0"/>
              <a:t>4/6/2014</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565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3D2D6-FCC2-425A-A4A7-8058E8C01CB1}" type="datetimeFigureOut">
              <a:rPr lang="en-US" smtClean="0"/>
              <a:t>4/6/2014</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696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CF2683-E6E7-4CC3-9EEE-7854DD4F3545}" type="datetimeFigureOut">
              <a:rPr lang="en-US" smtClean="0"/>
              <a:t>4/6/2014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909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120F81-B39D-4CBB-8BF3-5D6E395D0F72}" type="datetimeFigureOut">
              <a:rPr lang="en-US" smtClean="0"/>
              <a:t>4/6/2014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7454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64B320A-89BA-47B2-A525-92E8D10B06E4}" type="datetimeFigureOut">
              <a:rPr lang="en-US" smtClean="0"/>
              <a:t>4/6/2014</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smtClean="0"/>
              <a:t>
              </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48625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20738727">
            <a:off x="637309" y="1136074"/>
            <a:ext cx="5888182" cy="3825394"/>
          </a:xfrm>
        </p:spPr>
        <p:style>
          <a:lnRef idx="1">
            <a:schemeClr val="accent1"/>
          </a:lnRef>
          <a:fillRef idx="3">
            <a:schemeClr val="accent1"/>
          </a:fillRef>
          <a:effectRef idx="2">
            <a:schemeClr val="accent1"/>
          </a:effectRef>
          <a:fontRef idx="minor">
            <a:schemeClr val="lt1"/>
          </a:fontRef>
        </p:style>
        <p:txBody>
          <a:bodyPr/>
          <a:lstStyle/>
          <a:p>
            <a:pPr algn="ctr"/>
            <a:r>
              <a:rPr lang="en-US" sz="2800" b="1" dirty="0" smtClean="0">
                <a:solidFill>
                  <a:schemeClr val="bg1"/>
                </a:solidFill>
                <a:latin typeface="Trebuchet MS" panose="020B0603020202020204" pitchFamily="34" charset="0"/>
              </a:rPr>
              <a:t>Happy </a:t>
            </a:r>
            <a:r>
              <a:rPr lang="en-US" sz="2800" b="1" dirty="0">
                <a:solidFill>
                  <a:schemeClr val="bg1"/>
                </a:solidFill>
                <a:latin typeface="Trebuchet MS" panose="020B0603020202020204" pitchFamily="34" charset="0"/>
              </a:rPr>
              <a:t>and Nappy ... or Not?</a:t>
            </a:r>
            <a:r>
              <a:rPr lang="en-US" sz="2800" dirty="0">
                <a:solidFill>
                  <a:schemeClr val="bg1"/>
                </a:solidFill>
                <a:latin typeface="Trebuchet MS" panose="020B0603020202020204" pitchFamily="34" charset="0"/>
              </a:rPr>
              <a:t/>
            </a:r>
            <a:br>
              <a:rPr lang="en-US" sz="2800" dirty="0">
                <a:solidFill>
                  <a:schemeClr val="bg1"/>
                </a:solidFill>
                <a:latin typeface="Trebuchet MS" panose="020B0603020202020204" pitchFamily="34" charset="0"/>
              </a:rPr>
            </a:br>
            <a:r>
              <a:rPr lang="en-US" sz="2800" dirty="0" smtClean="0">
                <a:solidFill>
                  <a:schemeClr val="bg1"/>
                </a:solidFill>
                <a:latin typeface="Trebuchet MS" panose="020B0603020202020204" pitchFamily="34" charset="0"/>
              </a:rPr>
              <a:t/>
            </a:r>
            <a:br>
              <a:rPr lang="en-US" sz="2800" dirty="0" smtClean="0">
                <a:solidFill>
                  <a:schemeClr val="bg1"/>
                </a:solidFill>
                <a:latin typeface="Trebuchet MS" panose="020B0603020202020204" pitchFamily="34" charset="0"/>
              </a:rPr>
            </a:br>
            <a:r>
              <a:rPr lang="en-US" sz="1800" b="1" dirty="0" smtClean="0"/>
              <a:t>African </a:t>
            </a:r>
            <a:r>
              <a:rPr lang="en-US" sz="1800" b="1" dirty="0"/>
              <a:t>American Women Wearing </a:t>
            </a:r>
            <a:r>
              <a:rPr lang="en-US" sz="1800" dirty="0"/>
              <a:t/>
            </a:r>
            <a:br>
              <a:rPr lang="en-US" sz="1800" dirty="0"/>
            </a:br>
            <a:r>
              <a:rPr lang="en-US" sz="1800" b="1" dirty="0"/>
              <a:t>Natural Hair Experience Stigma</a:t>
            </a:r>
            <a:endParaRPr lang="en-US" sz="1800" dirty="0"/>
          </a:p>
        </p:txBody>
      </p:sp>
      <p:sp>
        <p:nvSpPr>
          <p:cNvPr id="6" name="Text Placeholder 5"/>
          <p:cNvSpPr>
            <a:spLocks noGrp="1"/>
          </p:cNvSpPr>
          <p:nvPr>
            <p:ph type="body" idx="1"/>
          </p:nvPr>
        </p:nvSpPr>
        <p:spPr>
          <a:xfrm>
            <a:off x="7495309" y="5334000"/>
            <a:ext cx="2563091" cy="886691"/>
          </a:xfrm>
        </p:spPr>
        <p:txBody>
          <a:bodyPr>
            <a:noAutofit/>
          </a:bodyPr>
          <a:lstStyle/>
          <a:p>
            <a:pPr algn="ctr"/>
            <a:r>
              <a:rPr lang="en-US" sz="1200" b="1" dirty="0" smtClean="0">
                <a:latin typeface="+mj-lt"/>
              </a:rPr>
              <a:t>Jocelyn D Jones</a:t>
            </a:r>
          </a:p>
          <a:p>
            <a:pPr algn="ctr"/>
            <a:r>
              <a:rPr lang="en-US" sz="1200" b="1" dirty="0" smtClean="0">
                <a:latin typeface="+mj-lt"/>
              </a:rPr>
              <a:t>April 17, 2014</a:t>
            </a:r>
          </a:p>
          <a:p>
            <a:pPr algn="ctr"/>
            <a:r>
              <a:rPr lang="en-US" sz="1200" b="1" dirty="0" smtClean="0">
                <a:latin typeface="+mj-lt"/>
              </a:rPr>
              <a:t>SO 499 A</a:t>
            </a:r>
          </a:p>
          <a:p>
            <a:pPr algn="ctr"/>
            <a:r>
              <a:rPr lang="en-US" sz="1200" b="1" dirty="0" smtClean="0">
                <a:latin typeface="+mj-lt"/>
              </a:rPr>
              <a:t>Bethune-</a:t>
            </a:r>
            <a:r>
              <a:rPr lang="en-US" sz="1200" b="1" dirty="0" err="1" smtClean="0">
                <a:latin typeface="+mj-lt"/>
              </a:rPr>
              <a:t>cookman</a:t>
            </a:r>
            <a:r>
              <a:rPr lang="en-US" sz="1200" b="1" dirty="0" smtClean="0">
                <a:latin typeface="+mj-lt"/>
              </a:rPr>
              <a:t> University</a:t>
            </a:r>
          </a:p>
          <a:p>
            <a:pPr algn="ctr"/>
            <a:r>
              <a:rPr lang="en-US" sz="1200" b="1" dirty="0" smtClean="0">
                <a:latin typeface="+mj-lt"/>
              </a:rPr>
              <a:t>Sociology Department</a:t>
            </a:r>
            <a:endParaRPr lang="en-US" sz="1200" b="1" dirty="0">
              <a:latin typeface="+mj-lt"/>
            </a:endParaRPr>
          </a:p>
        </p:txBody>
      </p:sp>
      <p:pic>
        <p:nvPicPr>
          <p:cNvPr id="4" name="Jill_Scott_-_Golden">
            <a:hlinkClick r:id="" action="ppaction://media"/>
          </p:cNvPr>
          <p:cNvPicPr>
            <a:picLocks noChangeAspect="1"/>
          </p:cNvPicPr>
          <p:nvPr>
            <a:audioFile r:link="rId2"/>
            <p:extLst>
              <p:ext uri="{DAA4B4D4-6D71-4841-9C94-3DE7FCFB9230}">
                <p14:media xmlns:p14="http://schemas.microsoft.com/office/powerpoint/2010/main" r:embed="rId1">
                  <p14:fade out="750"/>
                </p14:media>
              </p:ext>
            </p:extLst>
          </p:nvPr>
        </p:nvPicPr>
        <p:blipFill>
          <a:blip r:embed="rId4"/>
          <a:stretch>
            <a:fillRect/>
          </a:stretch>
        </p:blipFill>
        <p:spPr>
          <a:xfrm>
            <a:off x="1154955" y="1238314"/>
            <a:ext cx="487363" cy="4873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968" y="651162"/>
            <a:ext cx="3037159" cy="4266331"/>
          </a:xfrm>
          <a:prstGeom prst="rect">
            <a:avLst/>
          </a:prstGeom>
        </p:spPr>
      </p:pic>
    </p:spTree>
    <p:extLst>
      <p:ext uri="{BB962C8B-B14F-4D97-AF65-F5344CB8AC3E}">
        <p14:creationId xmlns:p14="http://schemas.microsoft.com/office/powerpoint/2010/main" val="2758701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Lit Review </a:t>
            </a:r>
            <a:r>
              <a:rPr lang="en-US" dirty="0" smtClean="0"/>
              <a:t/>
            </a:r>
            <a:br>
              <a:rPr lang="en-US" dirty="0" smtClean="0"/>
            </a:br>
            <a:r>
              <a:rPr lang="en-US" dirty="0" smtClean="0"/>
              <a:t>Black Hair Care Market </a:t>
            </a:r>
            <a:r>
              <a:rPr lang="en-US" sz="1600" dirty="0" smtClean="0"/>
              <a:t>(</a:t>
            </a:r>
            <a:r>
              <a:rPr lang="en-US" sz="1600" dirty="0" err="1" smtClean="0"/>
              <a:t>con’t</a:t>
            </a:r>
            <a:r>
              <a:rPr lang="en-US" sz="1600" dirty="0" smtClean="0"/>
              <a:t>)</a:t>
            </a:r>
            <a:endParaRPr lang="en-US" sz="1600" dirty="0"/>
          </a:p>
        </p:txBody>
      </p:sp>
      <p:sp>
        <p:nvSpPr>
          <p:cNvPr id="3" name="Content Placeholder 2"/>
          <p:cNvSpPr>
            <a:spLocks noGrp="1"/>
          </p:cNvSpPr>
          <p:nvPr>
            <p:ph sz="half" idx="1"/>
          </p:nvPr>
        </p:nvSpPr>
        <p:spPr>
          <a:xfrm>
            <a:off x="1154954" y="2603500"/>
            <a:ext cx="4825158" cy="3913047"/>
          </a:xfrm>
          <a:solidFill>
            <a:schemeClr val="accent2">
              <a:lumMod val="20000"/>
              <a:lumOff val="80000"/>
            </a:schemeClr>
          </a:solidFill>
        </p:spPr>
        <p:txBody>
          <a:bodyPr>
            <a:normAutofit fontScale="92500" lnSpcReduction="20000"/>
          </a:bodyPr>
          <a:lstStyle/>
          <a:p>
            <a:r>
              <a:rPr lang="en-US" sz="1500" b="1" dirty="0">
                <a:solidFill>
                  <a:schemeClr val="accent1">
                    <a:lumMod val="50000"/>
                  </a:schemeClr>
                </a:solidFill>
                <a:latin typeface="Calibri Light" panose="020F0302020204030204" pitchFamily="34" charset="0"/>
              </a:rPr>
              <a:t>The Black hair care market was a small market even during the Civil Rights era and small Black owned businesses </a:t>
            </a:r>
            <a:r>
              <a:rPr lang="en-US" sz="1500" b="1" dirty="0" smtClean="0">
                <a:solidFill>
                  <a:schemeClr val="accent1">
                    <a:lumMod val="50000"/>
                  </a:schemeClr>
                </a:solidFill>
                <a:latin typeface="Calibri Light" panose="020F0302020204030204" pitchFamily="34" charset="0"/>
              </a:rPr>
              <a:t>monopolized </a:t>
            </a:r>
            <a:r>
              <a:rPr lang="en-US" sz="1500" b="1" dirty="0">
                <a:solidFill>
                  <a:schemeClr val="accent1">
                    <a:lumMod val="50000"/>
                  </a:schemeClr>
                </a:solidFill>
                <a:latin typeface="Calibri Light" panose="020F0302020204030204" pitchFamily="34" charset="0"/>
              </a:rPr>
              <a:t>the market. </a:t>
            </a:r>
            <a:endParaRPr lang="en-US" sz="1500" b="1" dirty="0" smtClean="0">
              <a:solidFill>
                <a:schemeClr val="accent1">
                  <a:lumMod val="50000"/>
                </a:schemeClr>
              </a:solidFill>
              <a:latin typeface="Calibri Light" panose="020F0302020204030204" pitchFamily="34" charset="0"/>
            </a:endParaRPr>
          </a:p>
          <a:p>
            <a:r>
              <a:rPr lang="en-US" sz="1500" b="1" dirty="0">
                <a:solidFill>
                  <a:schemeClr val="accent1">
                    <a:lumMod val="50000"/>
                  </a:schemeClr>
                </a:solidFill>
                <a:latin typeface="Calibri Light" panose="020F0302020204030204" pitchFamily="34" charset="0"/>
              </a:rPr>
              <a:t>in the mid-1980s, Large mainstream corporations such as Alberto-Culver, Clairol, and Revlon </a:t>
            </a:r>
            <a:r>
              <a:rPr lang="en-US" sz="1500" b="1" dirty="0" smtClean="0">
                <a:solidFill>
                  <a:schemeClr val="accent1">
                    <a:lumMod val="50000"/>
                  </a:schemeClr>
                </a:solidFill>
                <a:latin typeface="Calibri Light" panose="020F0302020204030204" pitchFamily="34" charset="0"/>
              </a:rPr>
              <a:t>competed with black hair care market </a:t>
            </a:r>
            <a:r>
              <a:rPr lang="en-US" sz="1500" b="1" dirty="0">
                <a:solidFill>
                  <a:schemeClr val="accent1">
                    <a:lumMod val="50000"/>
                  </a:schemeClr>
                </a:solidFill>
                <a:latin typeface="Calibri Light" panose="020F0302020204030204" pitchFamily="34" charset="0"/>
              </a:rPr>
              <a:t>to gain a sufficient foothold of the black hair care market. </a:t>
            </a:r>
            <a:endParaRPr lang="en-US" sz="1500" b="1" dirty="0" smtClean="0">
              <a:solidFill>
                <a:schemeClr val="accent1">
                  <a:lumMod val="50000"/>
                </a:schemeClr>
              </a:solidFill>
              <a:latin typeface="Calibri Light" panose="020F0302020204030204" pitchFamily="34" charset="0"/>
            </a:endParaRPr>
          </a:p>
          <a:p>
            <a:r>
              <a:rPr lang="en-US" sz="1500" b="1" dirty="0" smtClean="0">
                <a:solidFill>
                  <a:schemeClr val="accent1">
                    <a:lumMod val="50000"/>
                  </a:schemeClr>
                </a:solidFill>
                <a:latin typeface="Calibri Light" panose="020F0302020204030204" pitchFamily="34" charset="0"/>
              </a:rPr>
              <a:t>These </a:t>
            </a:r>
            <a:r>
              <a:rPr lang="en-US" sz="1500" b="1" dirty="0">
                <a:solidFill>
                  <a:schemeClr val="accent1">
                    <a:lumMod val="50000"/>
                  </a:schemeClr>
                </a:solidFill>
                <a:latin typeface="Calibri Light" panose="020F0302020204030204" pitchFamily="34" charset="0"/>
              </a:rPr>
              <a:t>white owned companies used enchanting names on black hair care products such as “African Pride”, “Dark and Lovely”, and “Right On Curl</a:t>
            </a:r>
            <a:r>
              <a:rPr lang="en-US" sz="1500" b="1" dirty="0" smtClean="0">
                <a:solidFill>
                  <a:schemeClr val="accent1">
                    <a:lumMod val="50000"/>
                  </a:schemeClr>
                </a:solidFill>
                <a:latin typeface="Calibri Light" panose="020F0302020204030204" pitchFamily="34" charset="0"/>
              </a:rPr>
              <a:t>” to allure black customers and many of the blacks were angry about the deceitful marketing </a:t>
            </a:r>
            <a:r>
              <a:rPr lang="en-US" sz="1500" b="1" dirty="0" err="1" smtClean="0">
                <a:solidFill>
                  <a:schemeClr val="accent1">
                    <a:lumMod val="50000"/>
                  </a:schemeClr>
                </a:solidFill>
                <a:latin typeface="Calibri Light" panose="020F0302020204030204" pitchFamily="34" charset="0"/>
              </a:rPr>
              <a:t>tatics</a:t>
            </a:r>
            <a:r>
              <a:rPr lang="en-US" sz="1500" b="1" dirty="0" smtClean="0">
                <a:solidFill>
                  <a:schemeClr val="accent1">
                    <a:lumMod val="50000"/>
                  </a:schemeClr>
                </a:solidFill>
                <a:latin typeface="Calibri Light" panose="020F0302020204030204" pitchFamily="34" charset="0"/>
              </a:rPr>
              <a:t> of white companies (Davis 2001). </a:t>
            </a:r>
          </a:p>
          <a:p>
            <a:r>
              <a:rPr lang="en-US" sz="1500" b="1" dirty="0" smtClean="0">
                <a:solidFill>
                  <a:schemeClr val="accent1">
                    <a:lumMod val="50000"/>
                  </a:schemeClr>
                </a:solidFill>
                <a:latin typeface="Calibri Light" panose="020F0302020204030204" pitchFamily="34" charset="0"/>
              </a:rPr>
              <a:t>Presently, the blacks are losing control over the black hair care market</a:t>
            </a:r>
            <a:r>
              <a:rPr lang="en-US" sz="1500" b="1" dirty="0">
                <a:solidFill>
                  <a:schemeClr val="accent1">
                    <a:lumMod val="50000"/>
                  </a:schemeClr>
                </a:solidFill>
                <a:latin typeface="Calibri Light" panose="020F0302020204030204" pitchFamily="34" charset="0"/>
              </a:rPr>
              <a:t>. Thompson (2009:85) stated, “In America, black hair care (non-natural) is an estimated $1.8 billion to $15 billion industry. Market research firm Mintel reports that although blacks make up 13 percent of the population, they account for 30 percent of hair care </a:t>
            </a:r>
            <a:r>
              <a:rPr lang="en-US" sz="1500" b="1" dirty="0" smtClean="0">
                <a:solidFill>
                  <a:schemeClr val="accent1">
                    <a:lumMod val="50000"/>
                  </a:schemeClr>
                </a:solidFill>
                <a:latin typeface="Calibri Light" panose="020F0302020204030204" pitchFamily="34" charset="0"/>
              </a:rPr>
              <a:t>spending</a:t>
            </a:r>
            <a:r>
              <a:rPr lang="en-US" sz="1500" b="1" dirty="0">
                <a:solidFill>
                  <a:schemeClr val="accent1">
                    <a:lumMod val="50000"/>
                  </a:schemeClr>
                </a:solidFill>
                <a:latin typeface="Calibri Light" panose="020F0302020204030204" pitchFamily="34" charset="0"/>
              </a:rPr>
              <a:t> </a:t>
            </a:r>
            <a:r>
              <a:rPr lang="en-US" sz="1500" b="1" dirty="0" smtClean="0">
                <a:solidFill>
                  <a:schemeClr val="accent1">
                    <a:lumMod val="50000"/>
                  </a:schemeClr>
                </a:solidFill>
                <a:latin typeface="Calibri Light" panose="020F0302020204030204" pitchFamily="34" charset="0"/>
              </a:rPr>
              <a:t>and 90% of the black hair care market is controlled by the Koreans.</a:t>
            </a:r>
          </a:p>
          <a:p>
            <a:endParaRPr lang="en-US" b="1" dirty="0">
              <a:solidFill>
                <a:schemeClr val="accent1">
                  <a:lumMod val="50000"/>
                </a:schemeClr>
              </a:solidFill>
              <a:latin typeface="Calibri Light" panose="020F0302020204030204" pitchFamily="34"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87444" y="2787650"/>
            <a:ext cx="2266950" cy="3048000"/>
          </a:xfrm>
        </p:spPr>
      </p:pic>
    </p:spTree>
    <p:extLst>
      <p:ext uri="{BB962C8B-B14F-4D97-AF65-F5344CB8AC3E}">
        <p14:creationId xmlns:p14="http://schemas.microsoft.com/office/powerpoint/2010/main" val="30423571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Natural Hair</a:t>
            </a:r>
            <a:endParaRPr lang="en-US" dirty="0"/>
          </a:p>
        </p:txBody>
      </p:sp>
      <p:sp>
        <p:nvSpPr>
          <p:cNvPr id="7" name="Text Placeholder 6"/>
          <p:cNvSpPr>
            <a:spLocks noGrp="1"/>
          </p:cNvSpPr>
          <p:nvPr>
            <p:ph type="body" sz="half" idx="2"/>
          </p:nvPr>
        </p:nvSpPr>
        <p:spPr/>
        <p:txBody>
          <a:bodyPr/>
          <a:lstStyle/>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7959" y="1086682"/>
            <a:ext cx="3136740" cy="4684635"/>
          </a:xfrm>
          <a:prstGeom prst="rect">
            <a:avLst/>
          </a:prstGeom>
        </p:spPr>
      </p:pic>
    </p:spTree>
    <p:extLst>
      <p:ext uri="{BB962C8B-B14F-4D97-AF65-F5344CB8AC3E}">
        <p14:creationId xmlns:p14="http://schemas.microsoft.com/office/powerpoint/2010/main" val="37846095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Natural Hair</a:t>
            </a:r>
            <a:endParaRPr lang="en-US" dirty="0"/>
          </a:p>
        </p:txBody>
      </p:sp>
      <p:sp>
        <p:nvSpPr>
          <p:cNvPr id="6" name="Content Placeholder 5"/>
          <p:cNvSpPr>
            <a:spLocks noGrp="1"/>
          </p:cNvSpPr>
          <p:nvPr>
            <p:ph idx="1"/>
          </p:nvPr>
        </p:nvSpPr>
        <p:spPr>
          <a:xfrm>
            <a:off x="822445" y="2603500"/>
            <a:ext cx="8825659" cy="3995420"/>
          </a:xfrm>
          <a:solidFill>
            <a:schemeClr val="accent2">
              <a:lumMod val="20000"/>
              <a:lumOff val="80000"/>
            </a:schemeClr>
          </a:solidFill>
        </p:spPr>
        <p:txBody>
          <a:bodyPr>
            <a:normAutofit fontScale="85000" lnSpcReduction="20000"/>
          </a:bodyPr>
          <a:lstStyle/>
          <a:p>
            <a:pPr marL="0" indent="0" algn="ctr">
              <a:buNone/>
            </a:pPr>
            <a:r>
              <a:rPr lang="en-US" sz="3200" b="1" dirty="0" smtClean="0">
                <a:solidFill>
                  <a:schemeClr val="accent1">
                    <a:lumMod val="50000"/>
                  </a:schemeClr>
                </a:solidFill>
                <a:latin typeface="Calibri Light" panose="020F0302020204030204" pitchFamily="34" charset="0"/>
              </a:rPr>
              <a:t>What is natural hair?</a:t>
            </a:r>
          </a:p>
          <a:p>
            <a:pPr marL="0" indent="0" algn="ctr">
              <a:buNone/>
            </a:pPr>
            <a:endParaRPr lang="en-US" dirty="0"/>
          </a:p>
          <a:p>
            <a:pPr marL="0" indent="0">
              <a:buNone/>
            </a:pPr>
            <a:r>
              <a:rPr lang="en-US" sz="2400" dirty="0">
                <a:solidFill>
                  <a:schemeClr val="accent1">
                    <a:lumMod val="50000"/>
                  </a:schemeClr>
                </a:solidFill>
                <a:latin typeface="Calibri Light" panose="020F0302020204030204" pitchFamily="34" charset="0"/>
              </a:rPr>
              <a:t>Frances (2011) defines Black women’s natural hair as </a:t>
            </a:r>
            <a:r>
              <a:rPr lang="en-US" sz="2400" b="1" dirty="0">
                <a:solidFill>
                  <a:schemeClr val="accent1">
                    <a:lumMod val="50000"/>
                  </a:schemeClr>
                </a:solidFill>
                <a:latin typeface="Calibri Light" panose="020F0302020204030204" pitchFamily="34" charset="0"/>
              </a:rPr>
              <a:t>“hair that is not processed and not chemically altered</a:t>
            </a:r>
            <a:r>
              <a:rPr lang="en-US" sz="2400" b="1" dirty="0" smtClean="0">
                <a:solidFill>
                  <a:schemeClr val="accent1">
                    <a:lumMod val="50000"/>
                  </a:schemeClr>
                </a:solidFill>
                <a:latin typeface="Calibri Light" panose="020F0302020204030204" pitchFamily="34" charset="0"/>
              </a:rPr>
              <a:t>”.</a:t>
            </a:r>
          </a:p>
          <a:p>
            <a:pPr marL="0" indent="0">
              <a:buNone/>
            </a:pPr>
            <a:r>
              <a:rPr lang="en-US" dirty="0">
                <a:solidFill>
                  <a:schemeClr val="accent1">
                    <a:lumMod val="50000"/>
                  </a:schemeClr>
                </a:solidFill>
                <a:latin typeface="Calibri Light" panose="020F0302020204030204" pitchFamily="34" charset="0"/>
              </a:rPr>
              <a:t>Historically, Africans have worn their hair in the natural form for various reasons. “In early fifteenth century hair functioned as a carrier of messages or was an integral part of a complex language system in most west African societies” (Byrd and Tharps 2002:2). </a:t>
            </a:r>
            <a:endParaRPr lang="en-US" dirty="0" smtClean="0">
              <a:solidFill>
                <a:schemeClr val="accent1">
                  <a:lumMod val="50000"/>
                </a:schemeClr>
              </a:solidFill>
              <a:latin typeface="Calibri Light" panose="020F0302020204030204" pitchFamily="34" charset="0"/>
            </a:endParaRPr>
          </a:p>
          <a:p>
            <a:pPr marL="0" indent="0">
              <a:buNone/>
            </a:pPr>
            <a:r>
              <a:rPr lang="en-US" b="1" dirty="0">
                <a:solidFill>
                  <a:schemeClr val="accent1">
                    <a:lumMod val="50000"/>
                  </a:schemeClr>
                </a:solidFill>
              </a:rPr>
              <a:t>African, hairstyles have been used to indicate a person’s </a:t>
            </a:r>
            <a:endParaRPr lang="en-US" b="1" dirty="0" smtClean="0">
              <a:solidFill>
                <a:schemeClr val="accent1">
                  <a:lumMod val="50000"/>
                </a:schemeClr>
              </a:solidFill>
            </a:endParaRPr>
          </a:p>
          <a:p>
            <a:r>
              <a:rPr lang="en-US" b="1" dirty="0" smtClean="0">
                <a:solidFill>
                  <a:schemeClr val="accent1">
                    <a:lumMod val="50000"/>
                  </a:schemeClr>
                </a:solidFill>
              </a:rPr>
              <a:t>marital status </a:t>
            </a:r>
          </a:p>
          <a:p>
            <a:r>
              <a:rPr lang="en-US" b="1" dirty="0" smtClean="0">
                <a:solidFill>
                  <a:schemeClr val="accent1">
                    <a:lumMod val="50000"/>
                  </a:schemeClr>
                </a:solidFill>
              </a:rPr>
              <a:t>lineage</a:t>
            </a:r>
          </a:p>
          <a:p>
            <a:r>
              <a:rPr lang="en-US" b="1" dirty="0" smtClean="0">
                <a:solidFill>
                  <a:schemeClr val="accent1">
                    <a:lumMod val="50000"/>
                  </a:schemeClr>
                </a:solidFill>
              </a:rPr>
              <a:t>community </a:t>
            </a:r>
            <a:r>
              <a:rPr lang="en-US" b="1" dirty="0">
                <a:solidFill>
                  <a:schemeClr val="accent1">
                    <a:lumMod val="50000"/>
                  </a:schemeClr>
                </a:solidFill>
              </a:rPr>
              <a:t>or for </a:t>
            </a:r>
            <a:r>
              <a:rPr lang="en-US" b="1" dirty="0" smtClean="0">
                <a:solidFill>
                  <a:schemeClr val="accent1">
                    <a:lumMod val="50000"/>
                  </a:schemeClr>
                </a:solidFill>
              </a:rPr>
              <a:t>naming</a:t>
            </a:r>
          </a:p>
          <a:p>
            <a:r>
              <a:rPr lang="en-US" b="1" dirty="0" smtClean="0">
                <a:solidFill>
                  <a:schemeClr val="accent1">
                    <a:lumMod val="50000"/>
                  </a:schemeClr>
                </a:solidFill>
              </a:rPr>
              <a:t>natural </a:t>
            </a:r>
            <a:r>
              <a:rPr lang="en-US" b="1" dirty="0">
                <a:solidFill>
                  <a:schemeClr val="accent1">
                    <a:lumMod val="50000"/>
                  </a:schemeClr>
                </a:solidFill>
              </a:rPr>
              <a:t>hairstyles as a connection to the spirit world </a:t>
            </a:r>
            <a:endParaRPr lang="en-US" b="1" dirty="0" smtClean="0">
              <a:solidFill>
                <a:schemeClr val="accent1">
                  <a:lumMod val="50000"/>
                </a:schemeClr>
              </a:solidFill>
            </a:endParaRPr>
          </a:p>
          <a:p>
            <a:r>
              <a:rPr lang="en-US" b="1" dirty="0" smtClean="0">
                <a:solidFill>
                  <a:schemeClr val="accent1">
                    <a:lumMod val="50000"/>
                  </a:schemeClr>
                </a:solidFill>
              </a:rPr>
              <a:t> </a:t>
            </a:r>
            <a:r>
              <a:rPr lang="en-US" b="1" dirty="0">
                <a:solidFill>
                  <a:schemeClr val="accent1">
                    <a:lumMod val="50000"/>
                  </a:schemeClr>
                </a:solidFill>
              </a:rPr>
              <a:t>natural hairstyles in artistic African </a:t>
            </a:r>
            <a:r>
              <a:rPr lang="en-US" b="1" dirty="0" smtClean="0">
                <a:solidFill>
                  <a:schemeClr val="accent1">
                    <a:lumMod val="50000"/>
                  </a:schemeClr>
                </a:solidFill>
              </a:rPr>
              <a:t>artistry</a:t>
            </a:r>
            <a:r>
              <a:rPr lang="en-US" b="1" dirty="0">
                <a:solidFill>
                  <a:schemeClr val="accent1">
                    <a:lumMod val="50000"/>
                  </a:schemeClr>
                </a:solidFill>
              </a:rPr>
              <a:t> </a:t>
            </a:r>
            <a:endParaRPr lang="en-US" b="1" dirty="0">
              <a:solidFill>
                <a:schemeClr val="accent1">
                  <a:lumMod val="50000"/>
                </a:schemeClr>
              </a:solidFill>
              <a:latin typeface="Calibri Light" panose="020F0302020204030204" pitchFamily="34" charset="0"/>
            </a:endParaRPr>
          </a:p>
          <a:p>
            <a:endParaRPr lang="en-US" sz="2800" dirty="0"/>
          </a:p>
          <a:p>
            <a:pPr marL="0" indent="0" algn="ctr">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6367" y="3660255"/>
            <a:ext cx="2059063" cy="2938665"/>
          </a:xfrm>
          <a:prstGeom prst="rect">
            <a:avLst/>
          </a:prstGeom>
          <a:ln>
            <a:noFill/>
          </a:ln>
          <a:effectLst>
            <a:softEdge rad="112500"/>
          </a:effectLst>
        </p:spPr>
      </p:pic>
    </p:spTree>
    <p:extLst>
      <p:ext uri="{BB962C8B-B14F-4D97-AF65-F5344CB8AC3E}">
        <p14:creationId xmlns:p14="http://schemas.microsoft.com/office/powerpoint/2010/main" val="119941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fade">
                                      <p:cBhvr>
                                        <p:cTn id="37" dur="500"/>
                                        <p:tgtEl>
                                          <p:spTgt spid="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animEffect transition="in" filter="fade">
                                      <p:cBhvr>
                                        <p:cTn id="4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6" name="Content Placeholder 5"/>
          <p:cNvSpPr>
            <a:spLocks noGrp="1"/>
          </p:cNvSpPr>
          <p:nvPr>
            <p:ph sz="half" idx="1"/>
          </p:nvPr>
        </p:nvSpPr>
        <p:spPr/>
        <p:txBody>
          <a:bodyPr/>
          <a:lstStyle/>
          <a:p>
            <a:endParaRPr lang="en-US"/>
          </a:p>
        </p:txBody>
      </p:sp>
    </p:spTree>
    <p:extLst>
      <p:ext uri="{BB962C8B-B14F-4D97-AF65-F5344CB8AC3E}">
        <p14:creationId xmlns:p14="http://schemas.microsoft.com/office/powerpoint/2010/main" val="1844086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154954" y="973667"/>
            <a:ext cx="8945010" cy="979823"/>
          </a:xfrm>
        </p:spPr>
        <p:txBody>
          <a:bodyPr>
            <a:normAutofit fontScale="90000"/>
          </a:bodyPr>
          <a:lstStyle/>
          <a:p>
            <a:pPr algn="r"/>
            <a:r>
              <a:rPr lang="en-GB" sz="2800" dirty="0" smtClean="0"/>
              <a:t/>
            </a:r>
            <a:br>
              <a:rPr lang="en-GB" sz="2800" dirty="0" smtClean="0"/>
            </a:br>
            <a:r>
              <a:rPr lang="en-GB" sz="2800" b="1" dirty="0" smtClean="0"/>
              <a:t>NATURAL HAIR	</a:t>
            </a:r>
            <a:r>
              <a:rPr lang="en-GB" sz="2800" dirty="0" smtClean="0"/>
              <a:t>				</a:t>
            </a:r>
            <a:r>
              <a:rPr lang="en-GB" sz="2800" b="1" dirty="0" smtClean="0"/>
              <a:t>VS.</a:t>
            </a:r>
            <a:r>
              <a:rPr lang="en-GB" sz="2800" dirty="0" smtClean="0"/>
              <a:t>			</a:t>
            </a:r>
            <a:r>
              <a:rPr lang="en-GB" sz="2800" b="1" dirty="0" smtClean="0"/>
              <a:t>STRAIGHT HAIR </a:t>
            </a:r>
            <a:r>
              <a:rPr lang="en-GB" sz="2800" b="1" dirty="0"/>
              <a:t/>
            </a:r>
            <a:br>
              <a:rPr lang="en-GB" sz="2800" b="1" dirty="0"/>
            </a:br>
            <a:endParaRPr lang="en-US" sz="2800" b="1" dirty="0"/>
          </a:p>
        </p:txBody>
      </p:sp>
      <p:pic>
        <p:nvPicPr>
          <p:cNvPr id="23" name="Content Placeholder 2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49446" y="2603500"/>
            <a:ext cx="3436921" cy="3416300"/>
          </a:xfrm>
        </p:spPr>
      </p:pic>
      <p:pic>
        <p:nvPicPr>
          <p:cNvPr id="24" name="Content Placeholder 2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54399" y="2603500"/>
            <a:ext cx="2733040" cy="3416300"/>
          </a:xfrm>
        </p:spPr>
      </p:pic>
    </p:spTree>
    <p:extLst>
      <p:ext uri="{BB962C8B-B14F-4D97-AF65-F5344CB8AC3E}">
        <p14:creationId xmlns:p14="http://schemas.microsoft.com/office/powerpoint/2010/main" val="22362007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smtClean="0"/>
              <a:t>INTRODUCTION</a:t>
            </a:r>
            <a:endParaRPr lang="en-US" dirty="0"/>
          </a:p>
        </p:txBody>
      </p:sp>
      <p:sp>
        <p:nvSpPr>
          <p:cNvPr id="10" name="Text Placeholder 9"/>
          <p:cNvSpPr>
            <a:spLocks noGrp="1"/>
          </p:cNvSpPr>
          <p:nvPr>
            <p:ph type="body" sz="half" idx="2"/>
          </p:nvPr>
        </p:nvSpPr>
        <p:spPr/>
        <p:style>
          <a:lnRef idx="1">
            <a:schemeClr val="accent1"/>
          </a:lnRef>
          <a:fillRef idx="2">
            <a:schemeClr val="accent1"/>
          </a:fillRef>
          <a:effectRef idx="1">
            <a:schemeClr val="accent1"/>
          </a:effectRef>
          <a:fontRef idx="minor">
            <a:schemeClr val="dk1"/>
          </a:fontRef>
        </p:style>
        <p:txBody>
          <a:bodyPr/>
          <a:lstStyle/>
          <a:p>
            <a:r>
              <a:rPr lang="en-US"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Calibri" panose="020F0502020204030204" pitchFamily="34" charset="0"/>
              </a:rPr>
              <a:t>The purpose of this study was to determine whether Black women who wore their hair in the natural form experienced more negative societal reactions than Black women who wore their hair in other forms</a:t>
            </a:r>
            <a:r>
              <a:rPr lang="en-US"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Calibri" panose="020F0502020204030204" pitchFamily="34" charset="0"/>
              </a:rPr>
              <a:t>.</a:t>
            </a:r>
          </a:p>
          <a:p>
            <a:r>
              <a:rPr lang="en-US"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By placing Black women at the center of analysis, using the combination of Black Feminist Epistemology (BFE) and Strain/breakdown Theory, this qualitative study contributed a unique viewpoint to the field of sociology. </a:t>
            </a:r>
            <a:endParaRPr lang="en-US"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en-US"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737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a:t>
            </a:r>
            <a:br>
              <a:rPr lang="en-US" dirty="0" smtClean="0"/>
            </a:br>
            <a:r>
              <a:rPr lang="en-US" sz="2400" b="1" dirty="0" smtClean="0">
                <a:solidFill>
                  <a:srgbClr val="EBEBEB"/>
                </a:solidFill>
              </a:rPr>
              <a:t>Three</a:t>
            </a:r>
            <a:r>
              <a:rPr lang="en-US" sz="2000" dirty="0" smtClean="0">
                <a:solidFill>
                  <a:srgbClr val="EBEBEB"/>
                </a:solidFill>
              </a:rPr>
              <a:t> </a:t>
            </a:r>
            <a:r>
              <a:rPr lang="en-US" sz="2000" dirty="0">
                <a:solidFill>
                  <a:srgbClr val="EBEBEB"/>
                </a:solidFill>
              </a:rPr>
              <a:t>reasons w</a:t>
            </a:r>
            <a:r>
              <a:rPr lang="en-US" sz="2000" dirty="0">
                <a:solidFill>
                  <a:srgbClr val="EBEBEB"/>
                </a:solidFill>
                <a:ea typeface="Calibri" panose="020F0502020204030204" pitchFamily="34" charset="0"/>
              </a:rPr>
              <a:t>hy a study about the social reactions to </a:t>
            </a:r>
            <a:br>
              <a:rPr lang="en-US" sz="2000" dirty="0">
                <a:solidFill>
                  <a:srgbClr val="EBEBEB"/>
                </a:solidFill>
                <a:ea typeface="Calibri" panose="020F0502020204030204" pitchFamily="34" charset="0"/>
              </a:rPr>
            </a:br>
            <a:r>
              <a:rPr lang="en-US" sz="2000" dirty="0">
                <a:solidFill>
                  <a:srgbClr val="EBEBEB"/>
                </a:solidFill>
                <a:ea typeface="Calibri" panose="020F0502020204030204" pitchFamily="34" charset="0"/>
              </a:rPr>
              <a:t>Black women’s natural hair was important</a:t>
            </a:r>
            <a:endParaRPr lang="en-US" dirty="0"/>
          </a:p>
        </p:txBody>
      </p:sp>
      <p:sp>
        <p:nvSpPr>
          <p:cNvPr id="3" name="Tex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a:bodyPr>
          <a:lstStyle/>
          <a:p>
            <a:pPr marL="0" indent="0" algn="ctr">
              <a:buNone/>
            </a:pPr>
            <a:r>
              <a:rPr lang="en-US" sz="4000" dirty="0" smtClean="0">
                <a:ln w="0"/>
                <a:solidFill>
                  <a:schemeClr val="accent1"/>
                </a:solidFill>
                <a:effectLst>
                  <a:outerShdw blurRad="38100" dist="25400" dir="5400000" algn="ctr" rotWithShape="0">
                    <a:srgbClr val="6E747A">
                      <a:alpha val="43000"/>
                    </a:srgbClr>
                  </a:outerShdw>
                </a:effectLst>
                <a:latin typeface="+mj-lt"/>
                <a:ea typeface="Calibri" panose="020F0502020204030204" pitchFamily="34" charset="0"/>
              </a:rPr>
              <a:t>Reason #1</a:t>
            </a:r>
          </a:p>
          <a:p>
            <a:pPr>
              <a:buFont typeface="Wingdings" panose="05000000000000000000" pitchFamily="2" charset="2"/>
              <a:buChar char="§"/>
            </a:pPr>
            <a:r>
              <a:rPr lang="en-US"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To </a:t>
            </a:r>
            <a:r>
              <a:rPr lang="en-US"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explore the </a:t>
            </a:r>
            <a:r>
              <a:rPr lang="en-US"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decisions made by Black women </a:t>
            </a:r>
            <a:r>
              <a:rPr lang="en-US"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to </a:t>
            </a:r>
            <a:r>
              <a:rPr lang="en-US"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wear their </a:t>
            </a:r>
            <a:r>
              <a:rPr lang="en-US"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hair in the natural form or any other form was part of the process of identity construction and identity </a:t>
            </a:r>
            <a:r>
              <a:rPr lang="en-US"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assertion.</a:t>
            </a:r>
          </a:p>
          <a:p>
            <a:pPr>
              <a:buFont typeface="Wingdings" panose="05000000000000000000" pitchFamily="2" charset="2"/>
              <a:buChar char="§"/>
            </a:pPr>
            <a:r>
              <a:rPr lang="en-US"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For </a:t>
            </a:r>
            <a:r>
              <a:rPr lang="en-US"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Black women, the power of asymmetry within American society between Blacks and other racial categories Black women’s experiences and their own realities are often </a:t>
            </a:r>
            <a:r>
              <a:rPr lang="en-US"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belittled </a:t>
            </a:r>
            <a:r>
              <a:rPr lang="en-US"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or stigmatized </a:t>
            </a:r>
          </a:p>
          <a:p>
            <a:endParaRPr lang="en-US" dirty="0">
              <a:latin typeface="Calibri Light" panose="020F0302020204030204" pitchFamily="34" charset="0"/>
            </a:endParaRPr>
          </a:p>
        </p:txBody>
      </p:sp>
    </p:spTree>
    <p:extLst>
      <p:ext uri="{BB962C8B-B14F-4D97-AF65-F5344CB8AC3E}">
        <p14:creationId xmlns:p14="http://schemas.microsoft.com/office/powerpoint/2010/main" val="4015674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EBEBEB"/>
                </a:solidFill>
              </a:rPr>
              <a:t>Introduction</a:t>
            </a:r>
            <a:br>
              <a:rPr lang="en-US" dirty="0">
                <a:solidFill>
                  <a:srgbClr val="EBEBEB"/>
                </a:solidFill>
              </a:rPr>
            </a:br>
            <a:r>
              <a:rPr lang="en-US" sz="2400" b="1" dirty="0">
                <a:solidFill>
                  <a:srgbClr val="EBEBEB"/>
                </a:solidFill>
              </a:rPr>
              <a:t>Three</a:t>
            </a:r>
            <a:r>
              <a:rPr lang="en-US" sz="2000" dirty="0">
                <a:solidFill>
                  <a:srgbClr val="EBEBEB"/>
                </a:solidFill>
              </a:rPr>
              <a:t> reasons w</a:t>
            </a:r>
            <a:r>
              <a:rPr lang="en-US" sz="2000" dirty="0">
                <a:solidFill>
                  <a:srgbClr val="EBEBEB"/>
                </a:solidFill>
                <a:ea typeface="Calibri" panose="020F0502020204030204" pitchFamily="34" charset="0"/>
              </a:rPr>
              <a:t>hy a study about the social reactions to </a:t>
            </a:r>
            <a:br>
              <a:rPr lang="en-US" sz="2000" dirty="0">
                <a:solidFill>
                  <a:srgbClr val="EBEBEB"/>
                </a:solidFill>
                <a:ea typeface="Calibri" panose="020F0502020204030204" pitchFamily="34" charset="0"/>
              </a:rPr>
            </a:br>
            <a:r>
              <a:rPr lang="en-US" sz="2000" dirty="0">
                <a:solidFill>
                  <a:srgbClr val="EBEBEB"/>
                </a:solidFill>
                <a:ea typeface="Calibri" panose="020F0502020204030204" pitchFamily="34" charset="0"/>
              </a:rPr>
              <a:t>Black women’s natural hair was important</a:t>
            </a:r>
            <a:endParaRPr lang="en-US" dirty="0"/>
          </a:p>
        </p:txBody>
      </p:sp>
      <p:sp>
        <p:nvSpPr>
          <p:cNvPr id="3" name="Content Placeholder 2"/>
          <p:cNvSpPr>
            <a:spLocks noGrp="1"/>
          </p:cNvSpPr>
          <p:nvPr>
            <p:ph idx="1"/>
          </p:nvPr>
        </p:nvSpPr>
        <p:spPr>
          <a:xfrm>
            <a:off x="1154954" y="2476179"/>
            <a:ext cx="8825659" cy="4254500"/>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lgn="ctr">
              <a:buNone/>
            </a:pPr>
            <a:r>
              <a:rPr lang="en-US" sz="4000" dirty="0" smtClean="0">
                <a:ln w="0"/>
                <a:solidFill>
                  <a:schemeClr val="accent1"/>
                </a:solidFill>
                <a:effectLst>
                  <a:outerShdw blurRad="38100" dist="25400" dir="5400000" algn="ctr" rotWithShape="0">
                    <a:srgbClr val="6E747A">
                      <a:alpha val="43000"/>
                    </a:srgbClr>
                  </a:outerShdw>
                </a:effectLst>
              </a:rPr>
              <a:t>Reason # 2</a:t>
            </a:r>
          </a:p>
          <a:p>
            <a:pPr marL="0" lvl="0" indent="0" algn="ctr">
              <a:buClr>
                <a:srgbClr val="B31166"/>
              </a:buClr>
              <a:buNone/>
            </a:pPr>
            <a:endParaRPr lang="en-US" sz="1400" dirty="0" smtClean="0">
              <a:ln w="0"/>
              <a:solidFill>
                <a:srgbClr val="B31166"/>
              </a:solidFill>
              <a:effectLst>
                <a:outerShdw blurRad="38100" dist="25400" dir="5400000" algn="ctr" rotWithShape="0">
                  <a:srgbClr val="6E747A">
                    <a:alpha val="43000"/>
                  </a:srgbClr>
                </a:outerShdw>
              </a:effectLst>
              <a:latin typeface="Calibri Light" panose="020F0302020204030204" pitchFamily="34" charset="0"/>
            </a:endParaRPr>
          </a:p>
          <a:p>
            <a:pPr marL="0" lvl="0" indent="0" algn="ctr">
              <a:buClr>
                <a:srgbClr val="B31166"/>
              </a:buClr>
              <a:buNone/>
            </a:pPr>
            <a:r>
              <a:rPr lang="en-US" sz="1400" dirty="0" smtClean="0">
                <a:ln w="0"/>
                <a:solidFill>
                  <a:srgbClr val="B31166"/>
                </a:solidFill>
                <a:effectLst>
                  <a:outerShdw blurRad="38100" dist="25400" dir="5400000" algn="ctr" rotWithShape="0">
                    <a:srgbClr val="6E747A">
                      <a:alpha val="43000"/>
                    </a:srgbClr>
                  </a:outerShdw>
                </a:effectLst>
                <a:latin typeface="Calibri Light" panose="020F0302020204030204" pitchFamily="34" charset="0"/>
              </a:rPr>
              <a:t>“</a:t>
            </a:r>
            <a:r>
              <a:rPr lang="en-US" sz="1400" dirty="0">
                <a:ln w="0"/>
                <a:solidFill>
                  <a:srgbClr val="B31166"/>
                </a:solidFill>
                <a:effectLst>
                  <a:outerShdw blurRad="38100" dist="25400" dir="5400000" algn="ctr" rotWithShape="0">
                    <a:srgbClr val="6E747A">
                      <a:alpha val="43000"/>
                    </a:srgbClr>
                  </a:outerShdw>
                </a:effectLst>
                <a:latin typeface="Calibri Light" panose="020F0302020204030204" pitchFamily="34" charset="0"/>
              </a:rPr>
              <a:t>Black Feminist Thought “specializes in </a:t>
            </a:r>
            <a:r>
              <a:rPr lang="en-US" sz="1400" dirty="0" smtClean="0">
                <a:ln w="0"/>
                <a:solidFill>
                  <a:srgbClr val="B31166"/>
                </a:solidFill>
                <a:effectLst>
                  <a:outerShdw blurRad="38100" dist="25400" dir="5400000" algn="ctr" rotWithShape="0">
                    <a:srgbClr val="6E747A">
                      <a:alpha val="43000"/>
                    </a:srgbClr>
                  </a:outerShdw>
                </a:effectLst>
                <a:latin typeface="Calibri Light" panose="020F0302020204030204" pitchFamily="34" charset="0"/>
              </a:rPr>
              <a:t>formulating</a:t>
            </a:r>
          </a:p>
          <a:p>
            <a:pPr marL="0" lvl="0" indent="0" algn="ctr">
              <a:buClr>
                <a:srgbClr val="B31166"/>
              </a:buClr>
              <a:buNone/>
            </a:pPr>
            <a:r>
              <a:rPr lang="en-US" sz="1400" dirty="0" smtClean="0">
                <a:ln w="0"/>
                <a:solidFill>
                  <a:srgbClr val="B31166"/>
                </a:solidFill>
                <a:effectLst>
                  <a:outerShdw blurRad="38100" dist="25400" dir="5400000" algn="ctr" rotWithShape="0">
                    <a:srgbClr val="6E747A">
                      <a:alpha val="43000"/>
                    </a:srgbClr>
                  </a:outerShdw>
                </a:effectLst>
                <a:latin typeface="Calibri Light" panose="020F0302020204030204" pitchFamily="34" charset="0"/>
              </a:rPr>
              <a:t> </a:t>
            </a:r>
            <a:r>
              <a:rPr lang="en-US" sz="1400" dirty="0">
                <a:ln w="0"/>
                <a:solidFill>
                  <a:srgbClr val="B31166"/>
                </a:solidFill>
                <a:effectLst>
                  <a:outerShdw blurRad="38100" dist="25400" dir="5400000" algn="ctr" rotWithShape="0">
                    <a:srgbClr val="6E747A">
                      <a:alpha val="43000"/>
                    </a:srgbClr>
                  </a:outerShdw>
                </a:effectLst>
                <a:latin typeface="Calibri Light" panose="020F0302020204030204" pitchFamily="34" charset="0"/>
              </a:rPr>
              <a:t>and rearticulating the distinctive, self-defined </a:t>
            </a:r>
            <a:r>
              <a:rPr lang="en-US" sz="1400" dirty="0" smtClean="0">
                <a:ln w="0"/>
                <a:solidFill>
                  <a:srgbClr val="B31166"/>
                </a:solidFill>
                <a:effectLst>
                  <a:outerShdw blurRad="38100" dist="25400" dir="5400000" algn="ctr" rotWithShape="0">
                    <a:srgbClr val="6E747A">
                      <a:alpha val="43000"/>
                    </a:srgbClr>
                  </a:outerShdw>
                </a:effectLst>
                <a:latin typeface="Calibri Light" panose="020F0302020204030204" pitchFamily="34" charset="0"/>
              </a:rPr>
              <a:t>standpoint</a:t>
            </a:r>
          </a:p>
          <a:p>
            <a:pPr marL="0" lvl="0" indent="0" algn="ctr">
              <a:buClr>
                <a:srgbClr val="B31166"/>
              </a:buClr>
              <a:buNone/>
            </a:pPr>
            <a:r>
              <a:rPr lang="en-US" sz="1400" dirty="0" smtClean="0">
                <a:ln w="0"/>
                <a:solidFill>
                  <a:srgbClr val="B31166"/>
                </a:solidFill>
                <a:effectLst>
                  <a:outerShdw blurRad="38100" dist="25400" dir="5400000" algn="ctr" rotWithShape="0">
                    <a:srgbClr val="6E747A">
                      <a:alpha val="43000"/>
                    </a:srgbClr>
                  </a:outerShdw>
                </a:effectLst>
                <a:latin typeface="Calibri Light" panose="020F0302020204030204" pitchFamily="34" charset="0"/>
              </a:rPr>
              <a:t> of </a:t>
            </a:r>
            <a:r>
              <a:rPr lang="en-US" sz="1400" dirty="0">
                <a:ln w="0"/>
                <a:solidFill>
                  <a:srgbClr val="B31166"/>
                </a:solidFill>
                <a:effectLst>
                  <a:outerShdw blurRad="38100" dist="25400" dir="5400000" algn="ctr" rotWithShape="0">
                    <a:srgbClr val="6E747A">
                      <a:alpha val="43000"/>
                    </a:srgbClr>
                  </a:outerShdw>
                </a:effectLst>
                <a:latin typeface="Calibri Light" panose="020F0302020204030204" pitchFamily="34" charset="0"/>
              </a:rPr>
              <a:t>Black </a:t>
            </a:r>
            <a:r>
              <a:rPr lang="en-US" sz="1400" dirty="0" smtClean="0">
                <a:ln w="0"/>
                <a:solidFill>
                  <a:srgbClr val="B31166"/>
                </a:solidFill>
                <a:effectLst>
                  <a:outerShdw blurRad="38100" dist="25400" dir="5400000" algn="ctr" rotWithShape="0">
                    <a:srgbClr val="6E747A">
                      <a:alpha val="43000"/>
                    </a:srgbClr>
                  </a:outerShdw>
                </a:effectLst>
                <a:latin typeface="Calibri Light" panose="020F0302020204030204" pitchFamily="34" charset="0"/>
              </a:rPr>
              <a:t>women” (Collins 1989:750).</a:t>
            </a:r>
            <a:endParaRPr lang="en-US" sz="1400" dirty="0">
              <a:ln w="0"/>
              <a:solidFill>
                <a:srgbClr val="B31166"/>
              </a:solidFill>
              <a:effectLst>
                <a:outerShdw blurRad="38100" dist="25400" dir="5400000" algn="ctr" rotWithShape="0">
                  <a:srgbClr val="6E747A">
                    <a:alpha val="43000"/>
                  </a:srgbClr>
                </a:outerShdw>
              </a:effectLst>
              <a:latin typeface="Calibri Light" panose="020F0302020204030204" pitchFamily="34" charset="0"/>
            </a:endParaRPr>
          </a:p>
          <a:p>
            <a:pPr>
              <a:buFont typeface="Wingdings" panose="05000000000000000000" pitchFamily="2" charset="2"/>
              <a:buChar char="§"/>
            </a:pPr>
            <a:endParaRPr lang="en-US"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ndParaRPr>
          </a:p>
          <a:p>
            <a:pPr>
              <a:buFont typeface="Wingdings" panose="05000000000000000000" pitchFamily="2" charset="2"/>
              <a:buChar char="§"/>
            </a:pPr>
            <a:r>
              <a:rPr lang="en-US"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rPr>
              <a:t>Qualitatively </a:t>
            </a:r>
            <a:r>
              <a:rPr lang="en-US"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rPr>
              <a:t>examine a variety of Black women’s experiences with their hair using concepts of intersectionality and pinpoint how this affected the quality of Black women’s lives </a:t>
            </a:r>
          </a:p>
          <a:p>
            <a:pPr>
              <a:buFont typeface="Wingdings" panose="05000000000000000000" pitchFamily="2" charset="2"/>
              <a:buChar char="§"/>
            </a:pPr>
            <a:r>
              <a:rPr lang="en-US"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rPr>
              <a:t>To explore  historical conditions of negative reactions towards black women who choose to wear natural hair. which stealthily reduced Black women’s rights and opportunities under the power of rich, white men and their ilk.</a:t>
            </a:r>
          </a:p>
          <a:p>
            <a:pPr marL="0" indent="0">
              <a:buNone/>
            </a:pPr>
            <a:endParaRPr lang="en-US" dirty="0">
              <a:solidFill>
                <a:schemeClr val="accent1"/>
              </a:solidFill>
            </a:endParaRPr>
          </a:p>
        </p:txBody>
      </p:sp>
    </p:spTree>
    <p:extLst>
      <p:ext uri="{BB962C8B-B14F-4D97-AF65-F5344CB8AC3E}">
        <p14:creationId xmlns:p14="http://schemas.microsoft.com/office/powerpoint/2010/main" val="2361400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798" y="1063417"/>
            <a:ext cx="8831816" cy="1228370"/>
          </a:xfrm>
        </p:spPr>
        <p:txBody>
          <a:bodyPr/>
          <a:lstStyle/>
          <a:p>
            <a:pPr algn="ctr"/>
            <a:r>
              <a:rPr lang="en-US" sz="3600" dirty="0">
                <a:solidFill>
                  <a:srgbClr val="EBEBEB"/>
                </a:solidFill>
              </a:rPr>
              <a:t>Introduction</a:t>
            </a:r>
            <a:br>
              <a:rPr lang="en-US" sz="3600" dirty="0">
                <a:solidFill>
                  <a:srgbClr val="EBEBEB"/>
                </a:solidFill>
              </a:rPr>
            </a:br>
            <a:r>
              <a:rPr lang="en-US" sz="2400" b="1" dirty="0">
                <a:solidFill>
                  <a:srgbClr val="EBEBEB"/>
                </a:solidFill>
              </a:rPr>
              <a:t>Three</a:t>
            </a:r>
            <a:r>
              <a:rPr lang="en-US" sz="2000" dirty="0">
                <a:solidFill>
                  <a:srgbClr val="EBEBEB"/>
                </a:solidFill>
              </a:rPr>
              <a:t> reasons w</a:t>
            </a:r>
            <a:r>
              <a:rPr lang="en-US" sz="2000" dirty="0">
                <a:solidFill>
                  <a:srgbClr val="EBEBEB"/>
                </a:solidFill>
                <a:ea typeface="Calibri" panose="020F0502020204030204" pitchFamily="34" charset="0"/>
              </a:rPr>
              <a:t>hy a study about the social reactions to </a:t>
            </a:r>
            <a:br>
              <a:rPr lang="en-US" sz="2000" dirty="0">
                <a:solidFill>
                  <a:srgbClr val="EBEBEB"/>
                </a:solidFill>
                <a:ea typeface="Calibri" panose="020F0502020204030204" pitchFamily="34" charset="0"/>
              </a:rPr>
            </a:br>
            <a:r>
              <a:rPr lang="en-US" sz="2000" dirty="0">
                <a:solidFill>
                  <a:srgbClr val="EBEBEB"/>
                </a:solidFill>
                <a:ea typeface="Calibri" panose="020F0502020204030204" pitchFamily="34" charset="0"/>
              </a:rPr>
              <a:t>Black women’s natural hair was important</a:t>
            </a:r>
            <a:endParaRPr lang="en-US" dirty="0"/>
          </a:p>
        </p:txBody>
      </p:sp>
      <p:sp>
        <p:nvSpPr>
          <p:cNvPr id="3" name="Text Placeholder 2"/>
          <p:cNvSpPr>
            <a:spLocks noGrp="1"/>
          </p:cNvSpPr>
          <p:nvPr>
            <p:ph type="body" sz="half" idx="2"/>
          </p:nvPr>
        </p:nvSpPr>
        <p:spPr>
          <a:xfrm>
            <a:off x="1148798" y="3275635"/>
            <a:ext cx="9580934" cy="3437681"/>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algn="ctr"/>
            <a:r>
              <a:rPr lang="en-US" sz="4000" dirty="0" smtClean="0">
                <a:ln w="0"/>
                <a:solidFill>
                  <a:schemeClr val="accent1"/>
                </a:solidFill>
                <a:effectLst>
                  <a:outerShdw blurRad="38100" dist="25400" dir="5400000" algn="ctr" rotWithShape="0">
                    <a:srgbClr val="6E747A">
                      <a:alpha val="43000"/>
                    </a:srgbClr>
                  </a:outerShdw>
                </a:effectLst>
                <a:latin typeface="+mj-lt"/>
                <a:ea typeface="Calibri" panose="020F0502020204030204" pitchFamily="34" charset="0"/>
              </a:rPr>
              <a:t>Reason # 3</a:t>
            </a:r>
          </a:p>
          <a:p>
            <a:r>
              <a:rPr lang="en-US" sz="230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The study raised very important question that helped to frame Black women’s experiences with their hair. </a:t>
            </a:r>
          </a:p>
          <a:p>
            <a:pPr marL="342900" indent="-342900">
              <a:buFont typeface="Wingdings" panose="05000000000000000000" pitchFamily="2" charset="2"/>
              <a:buChar char="§"/>
            </a:pPr>
            <a:r>
              <a:rPr lang="en-US" sz="190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What </a:t>
            </a:r>
            <a:r>
              <a:rPr lang="en-US" sz="19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did it mean for Black women to have curly, wavy hair as opposed to straight hair or some other type of hair? </a:t>
            </a:r>
            <a:endParaRPr lang="en-US" sz="190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endParaRPr>
          </a:p>
          <a:p>
            <a:pPr marL="342900" indent="-342900">
              <a:buFont typeface="Wingdings" panose="05000000000000000000" pitchFamily="2" charset="2"/>
              <a:buChar char="§"/>
            </a:pPr>
            <a:r>
              <a:rPr lang="en-US" sz="190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Whose </a:t>
            </a:r>
            <a:r>
              <a:rPr lang="en-US" sz="19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idea of what was culturally appropriate defined the various hairstyles available to Black women and what conception was idealized when Black women wore natural hair</a:t>
            </a:r>
            <a:r>
              <a:rPr lang="en-US" sz="190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a:t>
            </a:r>
          </a:p>
          <a:p>
            <a:pPr marL="342900" indent="-342900">
              <a:buFont typeface="Wingdings" panose="05000000000000000000" pitchFamily="2" charset="2"/>
              <a:buChar char="§"/>
            </a:pPr>
            <a:r>
              <a:rPr lang="en-US" sz="190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 </a:t>
            </a:r>
            <a:r>
              <a:rPr lang="en-US" sz="19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Did Black women who wore their natural hair face differential reactions from society and how was the reaction reflective of (phenotypical) differences between Whites and Blacks, or between rich and poor, or the superior normativity of patriarchy? </a:t>
            </a:r>
            <a:r>
              <a:rPr lang="en-US" sz="190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Calibri" panose="020F0502020204030204" pitchFamily="34" charset="0"/>
              </a:rPr>
              <a:t> </a:t>
            </a:r>
            <a:endParaRPr lang="en-US" sz="19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endParaRPr>
          </a:p>
        </p:txBody>
      </p:sp>
    </p:spTree>
    <p:extLst>
      <p:ext uri="{BB962C8B-B14F-4D97-AF65-F5344CB8AC3E}">
        <p14:creationId xmlns:p14="http://schemas.microsoft.com/office/powerpoint/2010/main" val="4050068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Purpose of  Study</a:t>
            </a:r>
            <a:endParaRPr lang="en-US" dirty="0"/>
          </a:p>
        </p:txBody>
      </p:sp>
      <p:sp>
        <p:nvSpPr>
          <p:cNvPr id="5" name="Text Placeholder 4"/>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US" dirty="0" smtClean="0">
                <a:solidFill>
                  <a:schemeClr val="accent1"/>
                </a:solidFill>
                <a:latin typeface="Calibri Light" panose="020F0302020204030204" pitchFamily="34" charset="0"/>
              </a:rPr>
              <a:t>To </a:t>
            </a:r>
            <a:r>
              <a:rPr lang="en-US" dirty="0">
                <a:solidFill>
                  <a:schemeClr val="accent1"/>
                </a:solidFill>
                <a:latin typeface="Calibri Light" panose="020F0302020204030204" pitchFamily="34" charset="0"/>
              </a:rPr>
              <a:t>discover why black women choose to wear natural hair </a:t>
            </a:r>
            <a:r>
              <a:rPr lang="en-US" dirty="0" smtClean="0">
                <a:solidFill>
                  <a:schemeClr val="accent1"/>
                </a:solidFill>
                <a:latin typeface="Calibri Light" panose="020F0302020204030204" pitchFamily="34" charset="0"/>
              </a:rPr>
              <a:t> </a:t>
            </a:r>
            <a:r>
              <a:rPr lang="en-US" dirty="0">
                <a:solidFill>
                  <a:schemeClr val="accent1"/>
                </a:solidFill>
                <a:latin typeface="Calibri Light" panose="020F0302020204030204" pitchFamily="34" charset="0"/>
              </a:rPr>
              <a:t>and other forms of hairstyles, thus, understand why black women were stigmatized for choosing to wear chemically free tresses</a:t>
            </a:r>
            <a:r>
              <a:rPr lang="en-US" dirty="0" smtClean="0">
                <a:solidFill>
                  <a:schemeClr val="accent1"/>
                </a:solidFill>
                <a:latin typeface="Calibri Light" panose="020F0302020204030204" pitchFamily="34" charset="0"/>
              </a:rPr>
              <a:t>.</a:t>
            </a:r>
          </a:p>
          <a:p>
            <a:r>
              <a:rPr lang="en-US" dirty="0" smtClean="0">
                <a:solidFill>
                  <a:schemeClr val="accent1"/>
                </a:solidFill>
                <a:latin typeface="Calibri Light" panose="020F0302020204030204" pitchFamily="34" charset="0"/>
              </a:rPr>
              <a:t> To give </a:t>
            </a:r>
            <a:r>
              <a:rPr lang="en-US" dirty="0" smtClean="0">
                <a:solidFill>
                  <a:schemeClr val="accent1"/>
                </a:solidFill>
                <a:latin typeface="Calibri Light" panose="020F0302020204030204" pitchFamily="34" charset="0"/>
                <a:ea typeface="Calibri" panose="020F0502020204030204" pitchFamily="34" charset="0"/>
              </a:rPr>
              <a:t>historical </a:t>
            </a:r>
            <a:r>
              <a:rPr lang="en-US" dirty="0">
                <a:solidFill>
                  <a:schemeClr val="accent1"/>
                </a:solidFill>
                <a:latin typeface="Calibri Light" panose="020F0302020204030204" pitchFamily="34" charset="0"/>
                <a:ea typeface="Calibri" panose="020F0502020204030204" pitchFamily="34" charset="0"/>
              </a:rPr>
              <a:t>and </a:t>
            </a:r>
            <a:r>
              <a:rPr lang="en-US" dirty="0" smtClean="0">
                <a:solidFill>
                  <a:schemeClr val="accent1"/>
                </a:solidFill>
                <a:latin typeface="Calibri Light" panose="020F0302020204030204" pitchFamily="34" charset="0"/>
                <a:ea typeface="Calibri" panose="020F0502020204030204" pitchFamily="34" charset="0"/>
              </a:rPr>
              <a:t>contemporary </a:t>
            </a:r>
            <a:r>
              <a:rPr lang="en-US" dirty="0">
                <a:solidFill>
                  <a:schemeClr val="accent1"/>
                </a:solidFill>
                <a:latin typeface="Calibri Light" panose="020F0302020204030204" pitchFamily="34" charset="0"/>
                <a:ea typeface="Calibri" panose="020F0502020204030204" pitchFamily="34" charset="0"/>
              </a:rPr>
              <a:t>information in order to gain meaning and insight about natural hair, straight hair, and other hairstyles. </a:t>
            </a:r>
            <a:endParaRPr lang="en-US" dirty="0" smtClean="0">
              <a:solidFill>
                <a:schemeClr val="accent1"/>
              </a:solidFill>
              <a:latin typeface="Calibri Light" panose="020F0302020204030204" pitchFamily="34" charset="0"/>
              <a:ea typeface="Calibri" panose="020F0502020204030204" pitchFamily="34" charset="0"/>
            </a:endParaRPr>
          </a:p>
          <a:p>
            <a:r>
              <a:rPr lang="en-US" dirty="0">
                <a:solidFill>
                  <a:schemeClr val="accent1"/>
                </a:solidFill>
                <a:latin typeface="Calibri Light" panose="020F0302020204030204" pitchFamily="34" charset="0"/>
                <a:ea typeface="Calibri" panose="020F0502020204030204" pitchFamily="34" charset="0"/>
              </a:rPr>
              <a:t>T</a:t>
            </a:r>
            <a:r>
              <a:rPr lang="en-US" dirty="0" smtClean="0">
                <a:solidFill>
                  <a:schemeClr val="accent1"/>
                </a:solidFill>
                <a:latin typeface="Calibri Light" panose="020F0302020204030204" pitchFamily="34" charset="0"/>
                <a:ea typeface="Calibri" panose="020F0502020204030204" pitchFamily="34" charset="0"/>
              </a:rPr>
              <a:t>o </a:t>
            </a:r>
            <a:r>
              <a:rPr lang="en-US" dirty="0">
                <a:solidFill>
                  <a:schemeClr val="accent1"/>
                </a:solidFill>
                <a:latin typeface="Calibri Light" panose="020F0302020204030204" pitchFamily="34" charset="0"/>
                <a:ea typeface="Calibri" panose="020F0502020204030204" pitchFamily="34" charset="0"/>
              </a:rPr>
              <a:t>gain a retrospective view about the genesis of stigmas developed historically during slavery and an overview on how stigmas of the past influence the perceptions of African American women’s body image in contemporary times.</a:t>
            </a:r>
            <a:endParaRPr lang="en-US" dirty="0" smtClean="0">
              <a:solidFill>
                <a:schemeClr val="accent1"/>
              </a:solidFill>
              <a:latin typeface="Calibri Light" panose="020F0302020204030204" pitchFamily="34" charset="0"/>
            </a:endParaRPr>
          </a:p>
          <a:p>
            <a:pPr marL="0" indent="0" algn="ctr">
              <a:buNone/>
            </a:pPr>
            <a:r>
              <a:rPr lang="en-US" sz="2800" dirty="0" smtClean="0">
                <a:ln w="0"/>
                <a:solidFill>
                  <a:schemeClr val="accent1">
                    <a:lumMod val="50000"/>
                  </a:schemeClr>
                </a:solidFill>
                <a:effectLst>
                  <a:outerShdw blurRad="38100" dist="25400" dir="5400000" algn="ctr" rotWithShape="0">
                    <a:srgbClr val="6E747A">
                      <a:alpha val="43000"/>
                    </a:srgbClr>
                  </a:outerShdw>
                </a:effectLst>
                <a:latin typeface="Calibri Light" panose="020F0302020204030204" pitchFamily="34" charset="0"/>
              </a:rPr>
              <a:t>My goal</a:t>
            </a:r>
          </a:p>
          <a:p>
            <a:pPr marL="0" indent="0">
              <a:buNone/>
            </a:pPr>
            <a:r>
              <a:rPr lang="en-US" dirty="0" smtClean="0">
                <a:solidFill>
                  <a:schemeClr val="accent1"/>
                </a:solidFill>
                <a:latin typeface="Calibri Light" panose="020F0302020204030204" pitchFamily="34" charset="0"/>
              </a:rPr>
              <a:t>In essence, my  goal was not only </a:t>
            </a:r>
            <a:r>
              <a:rPr lang="en-US" dirty="0">
                <a:solidFill>
                  <a:schemeClr val="accent1"/>
                </a:solidFill>
                <a:latin typeface="Calibri Light" panose="020F0302020204030204" pitchFamily="34" charset="0"/>
              </a:rPr>
              <a:t>to anticipate possible multiple influences on their decision, but also fully explore the full range of the experiences of Black women who wore their hair in the natural form from the standpoint of the women themselves.  </a:t>
            </a:r>
          </a:p>
          <a:p>
            <a:pPr marL="0" indent="0">
              <a:buNone/>
            </a:pPr>
            <a:endParaRPr lang="en-US" dirty="0">
              <a:solidFill>
                <a:schemeClr val="accent1"/>
              </a:solidFill>
            </a:endParaRPr>
          </a:p>
        </p:txBody>
      </p:sp>
    </p:spTree>
    <p:extLst>
      <p:ext uri="{BB962C8B-B14F-4D97-AF65-F5344CB8AC3E}">
        <p14:creationId xmlns:p14="http://schemas.microsoft.com/office/powerpoint/2010/main" val="1883806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80">
                                          <p:stCondLst>
                                            <p:cond delay="0"/>
                                          </p:stCondLst>
                                        </p:cTn>
                                        <p:tgtEl>
                                          <p:spTgt spid="5">
                                            <p:txEl>
                                              <p:pRg st="3" end="3"/>
                                            </p:txEl>
                                          </p:spTgt>
                                        </p:tgtEl>
                                      </p:cBhvr>
                                    </p:animEffect>
                                    <p:anim calcmode="lin" valueType="num">
                                      <p:cBhvr>
                                        <p:cTn id="27"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xEl>
                                              <p:pRg st="3" end="3"/>
                                            </p:txEl>
                                          </p:spTgt>
                                        </p:tgtEl>
                                      </p:cBhvr>
                                      <p:to x="100000" y="60000"/>
                                    </p:animScale>
                                    <p:animScale>
                                      <p:cBhvr>
                                        <p:cTn id="33" dur="166" decel="50000">
                                          <p:stCondLst>
                                            <p:cond delay="676"/>
                                          </p:stCondLst>
                                        </p:cTn>
                                        <p:tgtEl>
                                          <p:spTgt spid="5">
                                            <p:txEl>
                                              <p:pRg st="3" end="3"/>
                                            </p:txEl>
                                          </p:spTgt>
                                        </p:tgtEl>
                                      </p:cBhvr>
                                      <p:to x="100000" y="100000"/>
                                    </p:animScale>
                                    <p:animScale>
                                      <p:cBhvr>
                                        <p:cTn id="34" dur="26">
                                          <p:stCondLst>
                                            <p:cond delay="1312"/>
                                          </p:stCondLst>
                                        </p:cTn>
                                        <p:tgtEl>
                                          <p:spTgt spid="5">
                                            <p:txEl>
                                              <p:pRg st="3" end="3"/>
                                            </p:txEl>
                                          </p:spTgt>
                                        </p:tgtEl>
                                      </p:cBhvr>
                                      <p:to x="100000" y="80000"/>
                                    </p:animScale>
                                    <p:animScale>
                                      <p:cBhvr>
                                        <p:cTn id="35" dur="166" decel="50000">
                                          <p:stCondLst>
                                            <p:cond delay="1338"/>
                                          </p:stCondLst>
                                        </p:cTn>
                                        <p:tgtEl>
                                          <p:spTgt spid="5">
                                            <p:txEl>
                                              <p:pRg st="3" end="3"/>
                                            </p:txEl>
                                          </p:spTgt>
                                        </p:tgtEl>
                                      </p:cBhvr>
                                      <p:to x="100000" y="100000"/>
                                    </p:animScale>
                                    <p:animScale>
                                      <p:cBhvr>
                                        <p:cTn id="36" dur="26">
                                          <p:stCondLst>
                                            <p:cond delay="1642"/>
                                          </p:stCondLst>
                                        </p:cTn>
                                        <p:tgtEl>
                                          <p:spTgt spid="5">
                                            <p:txEl>
                                              <p:pRg st="3" end="3"/>
                                            </p:txEl>
                                          </p:spTgt>
                                        </p:tgtEl>
                                      </p:cBhvr>
                                      <p:to x="100000" y="90000"/>
                                    </p:animScale>
                                    <p:animScale>
                                      <p:cBhvr>
                                        <p:cTn id="37" dur="166" decel="50000">
                                          <p:stCondLst>
                                            <p:cond delay="1668"/>
                                          </p:stCondLst>
                                        </p:cTn>
                                        <p:tgtEl>
                                          <p:spTgt spid="5">
                                            <p:txEl>
                                              <p:pRg st="3" end="3"/>
                                            </p:txEl>
                                          </p:spTgt>
                                        </p:tgtEl>
                                      </p:cBhvr>
                                      <p:to x="100000" y="100000"/>
                                    </p:animScale>
                                    <p:animScale>
                                      <p:cBhvr>
                                        <p:cTn id="38" dur="26">
                                          <p:stCondLst>
                                            <p:cond delay="1808"/>
                                          </p:stCondLst>
                                        </p:cTn>
                                        <p:tgtEl>
                                          <p:spTgt spid="5">
                                            <p:txEl>
                                              <p:pRg st="3" end="3"/>
                                            </p:txEl>
                                          </p:spTgt>
                                        </p:tgtEl>
                                      </p:cBhvr>
                                      <p:to x="100000" y="95000"/>
                                    </p:animScale>
                                    <p:animScale>
                                      <p:cBhvr>
                                        <p:cTn id="39" dur="166" decel="50000">
                                          <p:stCondLst>
                                            <p:cond delay="1834"/>
                                          </p:stCondLst>
                                        </p:cTn>
                                        <p:tgtEl>
                                          <p:spTgt spid="5">
                                            <p:txEl>
                                              <p:pRg st="3" end="3"/>
                                            </p:txEl>
                                          </p:spTgt>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fade">
                                      <p:cBhvr>
                                        <p:cTn id="4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154954" y="3657600"/>
            <a:ext cx="3859212" cy="2025570"/>
          </a:xfrm>
        </p:spPr>
        <p:txBody>
          <a:bodyPr/>
          <a:lstStyle/>
          <a:p>
            <a:pPr marL="285750" indent="-285750">
              <a:buFont typeface="Arial" panose="020B0604020202020204" pitchFamily="34" charset="0"/>
              <a:buChar char="•"/>
            </a:pPr>
            <a:r>
              <a:rPr lang="en-US" b="1" dirty="0" smtClean="0"/>
              <a:t>Black hair Care market</a:t>
            </a:r>
          </a:p>
          <a:p>
            <a:pPr marL="285750" indent="-285750">
              <a:buFont typeface="Arial" panose="020B0604020202020204" pitchFamily="34" charset="0"/>
              <a:buChar char="•"/>
            </a:pPr>
            <a:r>
              <a:rPr lang="en-US" b="1" dirty="0" smtClean="0"/>
              <a:t>Natural hair</a:t>
            </a:r>
          </a:p>
          <a:p>
            <a:pPr marL="285750" indent="-285750">
              <a:buFont typeface="Arial" panose="020B0604020202020204" pitchFamily="34" charset="0"/>
              <a:buChar char="•"/>
            </a:pPr>
            <a:r>
              <a:rPr lang="en-US" b="1" dirty="0" smtClean="0"/>
              <a:t>Straight Hair</a:t>
            </a:r>
          </a:p>
          <a:p>
            <a:pPr marL="285750" indent="-285750">
              <a:buFont typeface="Arial" panose="020B0604020202020204" pitchFamily="34" charset="0"/>
              <a:buChar char="•"/>
            </a:pPr>
            <a:r>
              <a:rPr lang="en-US" b="1" dirty="0" smtClean="0"/>
              <a:t>Negative Stigma in Ads and the Media</a:t>
            </a:r>
          </a:p>
          <a:p>
            <a:pPr marL="285750" indent="-285750">
              <a:buFont typeface="Arial" panose="020B0604020202020204" pitchFamily="34" charset="0"/>
              <a:buChar char="•"/>
            </a:pPr>
            <a:r>
              <a:rPr lang="en-US" b="1" dirty="0" smtClean="0"/>
              <a:t>Stigmas about Hair Texture</a:t>
            </a:r>
          </a:p>
          <a:p>
            <a:pPr marL="285750" indent="-285750">
              <a:buFont typeface="Arial" panose="020B0604020202020204" pitchFamily="34" charset="0"/>
              <a:buChar char="•"/>
            </a:pPr>
            <a:r>
              <a:rPr lang="en-US" b="1" dirty="0" smtClean="0"/>
              <a:t>Politics of Black Hair</a:t>
            </a:r>
          </a:p>
          <a:p>
            <a:pPr marL="285750" indent="-285750">
              <a:buFont typeface="Arial" panose="020B0604020202020204" pitchFamily="34" charset="0"/>
              <a:buChar char="•"/>
            </a:pP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196" y="1013213"/>
            <a:ext cx="4240191" cy="4959324"/>
          </a:xfrm>
          <a:prstGeom prst="rect">
            <a:avLst/>
          </a:prstGeom>
          <a:ln>
            <a:noFill/>
          </a:ln>
          <a:effectLst>
            <a:softEdge rad="112500"/>
          </a:effectLst>
        </p:spPr>
      </p:pic>
      <p:sp>
        <p:nvSpPr>
          <p:cNvPr id="2" name="Title 1"/>
          <p:cNvSpPr>
            <a:spLocks noGrp="1"/>
          </p:cNvSpPr>
          <p:nvPr>
            <p:ph type="title"/>
          </p:nvPr>
        </p:nvSpPr>
        <p:spPr/>
        <p:txBody>
          <a:bodyPr/>
          <a:lstStyle/>
          <a:p>
            <a:pPr algn="ctr"/>
            <a:r>
              <a:rPr lang="en-US" dirty="0" smtClean="0"/>
              <a:t>Literature Review</a:t>
            </a:r>
            <a:endParaRPr lang="en-US" dirty="0"/>
          </a:p>
        </p:txBody>
      </p:sp>
      <p:pic>
        <p:nvPicPr>
          <p:cNvPr id="11" name="tumblr_lqxykfxbCQ1qcust3o1">
            <a:hlinkClick r:id="" action="ppaction://media"/>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0738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2800" dirty="0" smtClean="0"/>
              <a:t>Lit Review </a:t>
            </a:r>
            <a:br>
              <a:rPr lang="en-US" sz="2800" dirty="0" smtClean="0"/>
            </a:br>
            <a:r>
              <a:rPr lang="en-US" dirty="0" smtClean="0"/>
              <a:t>Black Hair Care Market</a:t>
            </a:r>
            <a:endParaRPr lang="en-US" dirty="0"/>
          </a:p>
        </p:txBody>
      </p:sp>
      <p:sp>
        <p:nvSpPr>
          <p:cNvPr id="6" name="Text Placeholder 5"/>
          <p:cNvSpPr>
            <a:spLocks noGrp="1"/>
          </p:cNvSpPr>
          <p:nvPr>
            <p:ph sz="half" idx="1"/>
          </p:nvPr>
        </p:nvSpPr>
        <p:spPr>
          <a:solidFill>
            <a:schemeClr val="accent2">
              <a:lumMod val="20000"/>
              <a:lumOff val="80000"/>
            </a:schemeClr>
          </a:solidFill>
        </p:spPr>
        <p:txBody>
          <a:bodyPr>
            <a:normAutofit/>
          </a:bodyPr>
          <a:lstStyle/>
          <a:p>
            <a:r>
              <a:rPr lang="en-US" sz="1400" dirty="0">
                <a:solidFill>
                  <a:schemeClr val="accent1">
                    <a:lumMod val="50000"/>
                  </a:schemeClr>
                </a:solidFill>
                <a:latin typeface="Berlin Sans FB" panose="020E0602020502020306" pitchFamily="34" charset="0"/>
                <a:ea typeface="Calibri" panose="020F0502020204030204" pitchFamily="34" charset="0"/>
              </a:rPr>
              <a:t>The black hair care market in the U.S. was pioneered by African-American entrepreneurs. </a:t>
            </a:r>
            <a:endParaRPr lang="en-US" sz="1400" dirty="0" smtClean="0">
              <a:solidFill>
                <a:schemeClr val="accent1">
                  <a:lumMod val="50000"/>
                </a:schemeClr>
              </a:solidFill>
              <a:latin typeface="Berlin Sans FB" panose="020E0602020502020306" pitchFamily="34" charset="0"/>
              <a:ea typeface="Calibri" panose="020F0502020204030204" pitchFamily="34" charset="0"/>
            </a:endParaRPr>
          </a:p>
          <a:p>
            <a:r>
              <a:rPr lang="en-US" sz="1400" dirty="0" smtClean="0">
                <a:solidFill>
                  <a:schemeClr val="accent1">
                    <a:lumMod val="50000"/>
                  </a:schemeClr>
                </a:solidFill>
                <a:latin typeface="Berlin Sans FB" panose="020E0602020502020306" pitchFamily="34" charset="0"/>
                <a:ea typeface="Calibri" panose="020F0502020204030204" pitchFamily="34" charset="0"/>
              </a:rPr>
              <a:t>According </a:t>
            </a:r>
            <a:r>
              <a:rPr lang="en-US" sz="1400" dirty="0">
                <a:solidFill>
                  <a:schemeClr val="accent1">
                    <a:lumMod val="50000"/>
                  </a:schemeClr>
                </a:solidFill>
                <a:latin typeface="Berlin Sans FB" panose="020E0602020502020306" pitchFamily="34" charset="0"/>
                <a:ea typeface="Calibri" panose="020F0502020204030204" pitchFamily="34" charset="0"/>
              </a:rPr>
              <a:t>to Davis 2001:35</a:t>
            </a:r>
            <a:r>
              <a:rPr lang="en-US" sz="1400" dirty="0" smtClean="0">
                <a:solidFill>
                  <a:schemeClr val="accent1">
                    <a:lumMod val="50000"/>
                  </a:schemeClr>
                </a:solidFill>
                <a:latin typeface="Berlin Sans FB" panose="020E0602020502020306" pitchFamily="34" charset="0"/>
                <a:ea typeface="Calibri" panose="020F0502020204030204" pitchFamily="34" charset="0"/>
              </a:rPr>
              <a:t>, “</a:t>
            </a:r>
            <a:r>
              <a:rPr lang="en-US" sz="1400" dirty="0">
                <a:solidFill>
                  <a:schemeClr val="accent1">
                    <a:lumMod val="50000"/>
                  </a:schemeClr>
                </a:solidFill>
                <a:latin typeface="Berlin Sans FB" panose="020E0602020502020306" pitchFamily="34" charset="0"/>
                <a:ea typeface="Calibri" panose="020F0502020204030204" pitchFamily="34" charset="0"/>
              </a:rPr>
              <a:t>Several Black females catered to this niche by the early 1900s. Among them were Anna Malone (aka Annie Pope-</a:t>
            </a:r>
            <a:r>
              <a:rPr lang="en-US" sz="1400" dirty="0" err="1">
                <a:solidFill>
                  <a:schemeClr val="accent1">
                    <a:lumMod val="50000"/>
                  </a:schemeClr>
                </a:solidFill>
                <a:latin typeface="Berlin Sans FB" panose="020E0602020502020306" pitchFamily="34" charset="0"/>
                <a:ea typeface="Calibri" panose="020F0502020204030204" pitchFamily="34" charset="0"/>
              </a:rPr>
              <a:t>Tumbo</a:t>
            </a:r>
            <a:r>
              <a:rPr lang="en-US" sz="1400" dirty="0">
                <a:solidFill>
                  <a:schemeClr val="accent1">
                    <a:lumMod val="50000"/>
                  </a:schemeClr>
                </a:solidFill>
                <a:latin typeface="Berlin Sans FB" panose="020E0602020502020306" pitchFamily="34" charset="0"/>
                <a:ea typeface="Calibri" panose="020F0502020204030204" pitchFamily="34" charset="0"/>
              </a:rPr>
              <a:t>) who developed the </a:t>
            </a:r>
            <a:r>
              <a:rPr lang="en-US" sz="1400" dirty="0" err="1">
                <a:solidFill>
                  <a:schemeClr val="accent1">
                    <a:lumMod val="50000"/>
                  </a:schemeClr>
                </a:solidFill>
                <a:latin typeface="Berlin Sans FB" panose="020E0602020502020306" pitchFamily="34" charset="0"/>
                <a:ea typeface="Calibri" panose="020F0502020204030204" pitchFamily="34" charset="0"/>
              </a:rPr>
              <a:t>Poro</a:t>
            </a:r>
            <a:r>
              <a:rPr lang="en-US" sz="1400" dirty="0">
                <a:solidFill>
                  <a:schemeClr val="accent1">
                    <a:lumMod val="50000"/>
                  </a:schemeClr>
                </a:solidFill>
                <a:latin typeface="Berlin Sans FB" panose="020E0602020502020306" pitchFamily="34" charset="0"/>
                <a:ea typeface="Calibri" panose="020F0502020204030204" pitchFamily="34" charset="0"/>
              </a:rPr>
              <a:t> System in St. Louis, Madam Estella who founded the Nu-Life School of Beauty Culture in New York City and Madam C.J. Walker”. </a:t>
            </a:r>
            <a:endParaRPr lang="en-US" sz="1400" dirty="0" smtClean="0">
              <a:solidFill>
                <a:schemeClr val="accent1">
                  <a:lumMod val="50000"/>
                </a:schemeClr>
              </a:solidFill>
              <a:latin typeface="Berlin Sans FB" panose="020E0602020502020306" pitchFamily="34" charset="0"/>
              <a:ea typeface="Calibri" panose="020F0502020204030204" pitchFamily="34" charset="0"/>
            </a:endParaRPr>
          </a:p>
          <a:p>
            <a:r>
              <a:rPr lang="en-US" sz="1400" dirty="0" smtClean="0">
                <a:solidFill>
                  <a:schemeClr val="accent1">
                    <a:lumMod val="50000"/>
                  </a:schemeClr>
                </a:solidFill>
                <a:latin typeface="Berlin Sans FB" panose="020E0602020502020306" pitchFamily="34" charset="0"/>
                <a:ea typeface="Calibri" panose="020F0502020204030204" pitchFamily="34" charset="0"/>
              </a:rPr>
              <a:t>Since </a:t>
            </a:r>
            <a:r>
              <a:rPr lang="en-US" sz="1400" dirty="0">
                <a:solidFill>
                  <a:schemeClr val="accent1">
                    <a:lumMod val="50000"/>
                  </a:schemeClr>
                </a:solidFill>
                <a:latin typeface="Berlin Sans FB" panose="020E0602020502020306" pitchFamily="34" charset="0"/>
                <a:ea typeface="Calibri" panose="020F0502020204030204" pitchFamily="34" charset="0"/>
              </a:rPr>
              <a:t>Madam C.J. Walker created and marketed the first hair products exclusively made for black hair, the relaxed or straight look for Black women’s hair has gained force.  Her most famous invention was "Wonderful Hair </a:t>
            </a:r>
            <a:r>
              <a:rPr lang="en-US" sz="1400" dirty="0" smtClean="0">
                <a:solidFill>
                  <a:schemeClr val="accent1">
                    <a:lumMod val="50000"/>
                  </a:schemeClr>
                </a:solidFill>
                <a:latin typeface="Berlin Sans FB" panose="020E0602020502020306" pitchFamily="34" charset="0"/>
                <a:ea typeface="Calibri" panose="020F0502020204030204" pitchFamily="34" charset="0"/>
              </a:rPr>
              <a:t>Grower“. </a:t>
            </a:r>
            <a:endParaRPr lang="en-US" sz="1400" dirty="0">
              <a:solidFill>
                <a:schemeClr val="accent1">
                  <a:lumMod val="50000"/>
                </a:schemeClr>
              </a:solidFill>
              <a:latin typeface="Berlin Sans FB" panose="020E0602020502020306" pitchFamily="34" charset="0"/>
            </a:endParaRP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68369" y="2654300"/>
            <a:ext cx="2705100" cy="3314700"/>
          </a:xfrm>
          <a:prstGeom prst="rect">
            <a:avLst/>
          </a:prstGeom>
          <a:solidFill>
            <a:srgbClr val="000000">
              <a:shade val="95000"/>
            </a:srgbClr>
          </a:solidFill>
          <a:ln w="444500" cap="sq">
            <a:solidFill>
              <a:schemeClr val="accent2">
                <a:lumMod val="40000"/>
                <a:lumOff val="60000"/>
              </a:schemeClr>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9983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1443</TotalTime>
  <Words>947</Words>
  <Application>Microsoft Office PowerPoint</Application>
  <PresentationFormat>Widescreen</PresentationFormat>
  <Paragraphs>63</Paragraphs>
  <Slides>13</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Berlin Sans FB</vt:lpstr>
      <vt:lpstr>Calibri</vt:lpstr>
      <vt:lpstr>Calibri Light</vt:lpstr>
      <vt:lpstr>Century Gothic</vt:lpstr>
      <vt:lpstr>Trebuchet MS</vt:lpstr>
      <vt:lpstr>Wingdings</vt:lpstr>
      <vt:lpstr>Wingdings 3</vt:lpstr>
      <vt:lpstr>Ion Boardroom</vt:lpstr>
      <vt:lpstr>Happy and Nappy ... or Not?  African American Women Wearing  Natural Hair Experience Stigma</vt:lpstr>
      <vt:lpstr> NATURAL HAIR     VS.   STRAIGHT HAIR  </vt:lpstr>
      <vt:lpstr>INTRODUCTION</vt:lpstr>
      <vt:lpstr>Introduction Three reasons why a study about the social reactions to  Black women’s natural hair was important</vt:lpstr>
      <vt:lpstr>Introduction Three reasons why a study about the social reactions to  Black women’s natural hair was important</vt:lpstr>
      <vt:lpstr>Introduction Three reasons why a study about the social reactions to  Black women’s natural hair was important</vt:lpstr>
      <vt:lpstr>Purpose of  Study</vt:lpstr>
      <vt:lpstr>Literature Review</vt:lpstr>
      <vt:lpstr>Lit Review  Black Hair Care Market</vt:lpstr>
      <vt:lpstr>Lit Review  Black Hair Care Market (con’t)</vt:lpstr>
      <vt:lpstr>Natural Hair</vt:lpstr>
      <vt:lpstr>Natural Hair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Jocelyn Jones</dc:creator>
  <cp:lastModifiedBy>Jocelyn Jones</cp:lastModifiedBy>
  <cp:revision>67</cp:revision>
  <dcterms:created xsi:type="dcterms:W3CDTF">2014-04-06T02:53:32Z</dcterms:created>
  <dcterms:modified xsi:type="dcterms:W3CDTF">2014-04-07T02:57:44Z</dcterms:modified>
</cp:coreProperties>
</file>